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6"/>
  </p:notesMasterIdLst>
  <p:sldIdLst>
    <p:sldId id="278" r:id="rId3"/>
    <p:sldId id="298" r:id="rId4"/>
    <p:sldId id="300" r:id="rId5"/>
    <p:sldId id="313" r:id="rId6"/>
    <p:sldId id="314" r:id="rId7"/>
    <p:sldId id="315" r:id="rId8"/>
    <p:sldId id="316" r:id="rId9"/>
    <p:sldId id="318" r:id="rId10"/>
    <p:sldId id="317" r:id="rId11"/>
    <p:sldId id="322" r:id="rId12"/>
    <p:sldId id="319" r:id="rId13"/>
    <p:sldId id="320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30" r:id="rId22"/>
    <p:sldId id="331" r:id="rId23"/>
    <p:sldId id="333" r:id="rId24"/>
    <p:sldId id="334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C53"/>
    <a:srgbClr val="064089"/>
    <a:srgbClr val="0061AE"/>
    <a:srgbClr val="FCD4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3850" autoAdjust="0"/>
  </p:normalViewPr>
  <p:slideViewPr>
    <p:cSldViewPr snapToGrid="0" showGuides="1">
      <p:cViewPr varScale="1">
        <p:scale>
          <a:sx n="62" d="100"/>
          <a:sy n="62" d="100"/>
        </p:scale>
        <p:origin x="804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g>
</file>

<file path=ppt/media/image10.png>
</file>

<file path=ppt/media/image10.t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7.png>
</file>

<file path=ppt/media/image18.png>
</file>

<file path=ppt/media/image19.png>
</file>

<file path=ppt/media/image2.png>
</file>

<file path=ppt/media/image20.gif>
</file>

<file path=ppt/media/image21.jpeg>
</file>

<file path=ppt/media/image22.png>
</file>

<file path=ppt/media/image22.t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gif>
</file>

<file path=ppt/media/image33.png>
</file>

<file path=ppt/media/image34.gif>
</file>

<file path=ppt/media/image35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AD20A-4397-42D2-B4BF-785CA14234A2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96C3D-27FB-4F40-B6C7-7D78C929D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988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96C3D-27FB-4F40-B6C7-7D78C929D11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762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96C3D-27FB-4F40-B6C7-7D78C929D11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9297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96C3D-27FB-4F40-B6C7-7D78C929D11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959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96C5A1E-6710-4E66-BD0F-BB0A2674F1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-2233443" y="783167"/>
            <a:ext cx="14423415" cy="925213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0530DA-F221-4FEC-B269-F6AF22E94222}"/>
              </a:ext>
            </a:extLst>
          </p:cNvPr>
          <p:cNvSpPr/>
          <p:nvPr userDrawn="1"/>
        </p:nvSpPr>
        <p:spPr>
          <a:xfrm>
            <a:off x="0" y="0"/>
            <a:ext cx="12187946" cy="6858000"/>
          </a:xfrm>
          <a:prstGeom prst="rect">
            <a:avLst/>
          </a:prstGeom>
          <a:gradFill flip="none" rotWithShape="1">
            <a:gsLst>
              <a:gs pos="25000">
                <a:srgbClr val="002060">
                  <a:alpha val="40000"/>
                </a:srgbClr>
              </a:gs>
              <a:gs pos="0">
                <a:srgbClr val="002060">
                  <a:alpha val="20000"/>
                </a:srgbClr>
              </a:gs>
              <a:gs pos="50000">
                <a:srgbClr val="002060">
                  <a:alpha val="60000"/>
                </a:srgbClr>
              </a:gs>
              <a:gs pos="75000">
                <a:srgbClr val="002060">
                  <a:alpha val="80000"/>
                </a:srgbClr>
              </a:gs>
              <a:gs pos="100000">
                <a:srgbClr val="00206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769D877-EA23-4431-BF6E-2325D3589C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32364" r="17091" b="33939"/>
          <a:stretch/>
        </p:blipFill>
        <p:spPr>
          <a:xfrm>
            <a:off x="189141" y="133237"/>
            <a:ext cx="1656000" cy="4850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78966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96C5A1E-6710-4E66-BD0F-BB0A2674F1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-2233443" y="783167"/>
            <a:ext cx="14423415" cy="925213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F260177-7B48-4B14-B71B-5D6C726831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-2231415" y="1659467"/>
            <a:ext cx="14423415" cy="9252134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B4EADF6-1D22-4B9D-BAFC-00E15AE0F40B}"/>
              </a:ext>
            </a:extLst>
          </p:cNvPr>
          <p:cNvSpPr/>
          <p:nvPr userDrawn="1"/>
        </p:nvSpPr>
        <p:spPr>
          <a:xfrm>
            <a:off x="0" y="0"/>
            <a:ext cx="12187946" cy="6858000"/>
          </a:xfrm>
          <a:prstGeom prst="rect">
            <a:avLst/>
          </a:prstGeom>
          <a:gradFill flip="none" rotWithShape="1">
            <a:gsLst>
              <a:gs pos="25000">
                <a:srgbClr val="002060">
                  <a:alpha val="40000"/>
                </a:srgbClr>
              </a:gs>
              <a:gs pos="0">
                <a:srgbClr val="002060">
                  <a:alpha val="20000"/>
                </a:srgbClr>
              </a:gs>
              <a:gs pos="50000">
                <a:srgbClr val="002060">
                  <a:alpha val="60000"/>
                </a:srgbClr>
              </a:gs>
              <a:gs pos="75000">
                <a:srgbClr val="002060">
                  <a:alpha val="80000"/>
                </a:srgbClr>
              </a:gs>
              <a:gs pos="100000">
                <a:srgbClr val="00206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769D877-EA23-4431-BF6E-2325D3589C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32364" r="17091" b="33939"/>
          <a:stretch/>
        </p:blipFill>
        <p:spPr>
          <a:xfrm>
            <a:off x="189141" y="133237"/>
            <a:ext cx="1656000" cy="4850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0811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0166 0.127778 E" pathEditMode="relative" ptsTypes="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66 -0.127778 L 0 0 E" pathEditMode="relative" ptsTypes="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9797FB6D-89CD-4D9E-90AC-0C6CC2D6B8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-2231415" y="1659467"/>
            <a:ext cx="14423415" cy="925213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AAA58D1-38BB-49AD-8A7F-62C322F833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0" y="1659467"/>
            <a:ext cx="14423415" cy="9252134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C035A93D-0280-4933-ACA0-F1082EC90C87}"/>
              </a:ext>
            </a:extLst>
          </p:cNvPr>
          <p:cNvSpPr/>
          <p:nvPr userDrawn="1"/>
        </p:nvSpPr>
        <p:spPr>
          <a:xfrm>
            <a:off x="0" y="0"/>
            <a:ext cx="12187946" cy="6858000"/>
          </a:xfrm>
          <a:prstGeom prst="rect">
            <a:avLst/>
          </a:prstGeom>
          <a:gradFill flip="none" rotWithShape="1">
            <a:gsLst>
              <a:gs pos="25000">
                <a:srgbClr val="002060">
                  <a:alpha val="40000"/>
                </a:srgbClr>
              </a:gs>
              <a:gs pos="0">
                <a:srgbClr val="002060">
                  <a:alpha val="20000"/>
                </a:srgbClr>
              </a:gs>
              <a:gs pos="50000">
                <a:srgbClr val="002060">
                  <a:alpha val="60000"/>
                </a:srgbClr>
              </a:gs>
              <a:gs pos="75000">
                <a:srgbClr val="002060">
                  <a:alpha val="80000"/>
                </a:srgbClr>
              </a:gs>
              <a:gs pos="100000">
                <a:srgbClr val="00206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841AC0C-7AA8-46DE-876A-7559745E81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32364" r="17091" b="33939"/>
          <a:stretch/>
        </p:blipFill>
        <p:spPr>
          <a:xfrm>
            <a:off x="189141" y="133237"/>
            <a:ext cx="1656000" cy="4850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183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83023 0 E" pathEditMode="relative" ptsTypes="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3023 0 L 0 0 E" pathEditMode="relative" ptsTypes="">
                                      <p:cBhvr>
                                        <p:cTn id="1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83023 0 E" pathEditMode="relative" ptsTypes="">
                                      <p:cBhvr>
                                        <p:cTn id="2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3023 0 L 0 0 E" pathEditMode="relative" ptsTypes="">
                                      <p:cBhvr>
                                        <p:cTn id="2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83023 0 E" pathEditMode="relative" ptsTypes="">
                                      <p:cBhvr>
                                        <p:cTn id="4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3023 0 L 0 0 E" pathEditMode="relative" ptsTypes="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2/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F3B06E4-7AAA-4010-B6C8-94E99F9F6A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0" y="1659467"/>
            <a:ext cx="14423415" cy="925213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9B1BCDB-C9DE-413F-BF8C-F3ED0D69DD1D}"/>
              </a:ext>
            </a:extLst>
          </p:cNvPr>
          <p:cNvSpPr/>
          <p:nvPr userDrawn="1"/>
        </p:nvSpPr>
        <p:spPr>
          <a:xfrm>
            <a:off x="0" y="0"/>
            <a:ext cx="12187946" cy="6858000"/>
          </a:xfrm>
          <a:prstGeom prst="rect">
            <a:avLst/>
          </a:prstGeom>
          <a:gradFill flip="none" rotWithShape="1">
            <a:gsLst>
              <a:gs pos="25000">
                <a:srgbClr val="002060">
                  <a:alpha val="40000"/>
                </a:srgbClr>
              </a:gs>
              <a:gs pos="0">
                <a:srgbClr val="002060">
                  <a:alpha val="20000"/>
                </a:srgbClr>
              </a:gs>
              <a:gs pos="50000">
                <a:srgbClr val="002060">
                  <a:alpha val="60000"/>
                </a:srgbClr>
              </a:gs>
              <a:gs pos="75000">
                <a:srgbClr val="002060">
                  <a:alpha val="80000"/>
                </a:srgbClr>
              </a:gs>
              <a:gs pos="100000">
                <a:srgbClr val="00206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186A637-361C-4280-ABDF-92D2A731D5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5" t="32364" r="17091" b="33939"/>
          <a:stretch/>
        </p:blipFill>
        <p:spPr>
          <a:xfrm>
            <a:off x="189141" y="133237"/>
            <a:ext cx="1656000" cy="4850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822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36F0A59-FBBA-4DAB-8BD2-53F308D20F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" b="1037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C8F47D6-F9C4-46F2-973E-BBACE1E25B33}"/>
              </a:ext>
            </a:extLst>
          </p:cNvPr>
          <p:cNvSpPr/>
          <p:nvPr userDrawn="1"/>
        </p:nvSpPr>
        <p:spPr>
          <a:xfrm>
            <a:off x="4054" y="0"/>
            <a:ext cx="12187946" cy="6858000"/>
          </a:xfrm>
          <a:prstGeom prst="rect">
            <a:avLst/>
          </a:prstGeom>
          <a:gradFill flip="none" rotWithShape="1">
            <a:gsLst>
              <a:gs pos="25000">
                <a:srgbClr val="002060">
                  <a:alpha val="40000"/>
                </a:srgbClr>
              </a:gs>
              <a:gs pos="0">
                <a:srgbClr val="002060">
                  <a:alpha val="20000"/>
                </a:srgbClr>
              </a:gs>
              <a:gs pos="50000">
                <a:srgbClr val="002060">
                  <a:alpha val="60000"/>
                </a:srgbClr>
              </a:gs>
              <a:gs pos="75000">
                <a:srgbClr val="002060">
                  <a:alpha val="80000"/>
                </a:srgbClr>
              </a:gs>
              <a:gs pos="100000">
                <a:srgbClr val="002060"/>
              </a:gs>
            </a:gsLst>
            <a:lin ang="15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7395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>
            <a:extLst>
              <a:ext uri="{FF2B5EF4-FFF2-40B4-BE49-F238E27FC236}">
                <a16:creationId xmlns:a16="http://schemas.microsoft.com/office/drawing/2014/main" id="{76B52B72-AA27-4752-9EDD-4DA2A882AC8B}"/>
              </a:ext>
            </a:extLst>
          </p:cNvPr>
          <p:cNvSpPr/>
          <p:nvPr userDrawn="1"/>
        </p:nvSpPr>
        <p:spPr>
          <a:xfrm>
            <a:off x="-1048961" y="-9611736"/>
            <a:ext cx="14289922" cy="14289922"/>
          </a:xfrm>
          <a:prstGeom prst="ellipse">
            <a:avLst/>
          </a:prstGeom>
          <a:solidFill>
            <a:srgbClr val="002060">
              <a:alpha val="40000"/>
            </a:srgbClr>
          </a:solidFill>
          <a:ln>
            <a:noFill/>
          </a:ln>
          <a:effectLst>
            <a:innerShdw blurRad="355600">
              <a:schemeClr val="accent6"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45E33218-CA4E-4772-9295-03F1E0A66971}"/>
              </a:ext>
            </a:extLst>
          </p:cNvPr>
          <p:cNvSpPr/>
          <p:nvPr userDrawn="1"/>
        </p:nvSpPr>
        <p:spPr>
          <a:xfrm>
            <a:off x="-792480" y="-9355255"/>
            <a:ext cx="13776960" cy="13776960"/>
          </a:xfrm>
          <a:prstGeom prst="ellipse">
            <a:avLst/>
          </a:prstGeom>
          <a:solidFill>
            <a:srgbClr val="002060">
              <a:alpha val="60000"/>
            </a:srgbClr>
          </a:solidFill>
          <a:ln>
            <a:noFill/>
          </a:ln>
          <a:effectLst>
            <a:innerShdw blurRad="355600">
              <a:schemeClr val="accent6"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062460CE-E819-409F-BAB9-351C1EDACE1A}"/>
              </a:ext>
            </a:extLst>
          </p:cNvPr>
          <p:cNvSpPr/>
          <p:nvPr userDrawn="1"/>
        </p:nvSpPr>
        <p:spPr>
          <a:xfrm>
            <a:off x="0" y="0"/>
            <a:ext cx="12192000" cy="4157568"/>
          </a:xfrm>
          <a:custGeom>
            <a:avLst/>
            <a:gdLst>
              <a:gd name="connsiteX0" fmla="*/ 0 w 12192000"/>
              <a:gd name="connsiteY0" fmla="*/ 0 h 4157568"/>
              <a:gd name="connsiteX1" fmla="*/ 12192000 w 12192000"/>
              <a:gd name="connsiteY1" fmla="*/ 0 h 4157568"/>
              <a:gd name="connsiteX2" fmla="*/ 12192000 w 12192000"/>
              <a:gd name="connsiteY2" fmla="*/ 419367 h 4157568"/>
              <a:gd name="connsiteX3" fmla="*/ 12185476 w 12192000"/>
              <a:gd name="connsiteY3" fmla="*/ 432856 h 4157568"/>
              <a:gd name="connsiteX4" fmla="*/ 6096002 w 12192000"/>
              <a:gd name="connsiteY4" fmla="*/ 4157568 h 4157568"/>
              <a:gd name="connsiteX5" fmla="*/ 6528 w 12192000"/>
              <a:gd name="connsiteY5" fmla="*/ 432856 h 4157568"/>
              <a:gd name="connsiteX6" fmla="*/ 0 w 12192000"/>
              <a:gd name="connsiteY6" fmla="*/ 419360 h 4157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57568">
                <a:moveTo>
                  <a:pt x="0" y="0"/>
                </a:moveTo>
                <a:lnTo>
                  <a:pt x="12192000" y="0"/>
                </a:lnTo>
                <a:lnTo>
                  <a:pt x="12192000" y="419367"/>
                </a:lnTo>
                <a:lnTo>
                  <a:pt x="12185476" y="432856"/>
                </a:lnTo>
                <a:cubicBezTo>
                  <a:pt x="11052861" y="2644133"/>
                  <a:pt x="8751172" y="4157568"/>
                  <a:pt x="6096002" y="4157568"/>
                </a:cubicBezTo>
                <a:cubicBezTo>
                  <a:pt x="3440831" y="4157568"/>
                  <a:pt x="1139143" y="2644133"/>
                  <a:pt x="6528" y="432856"/>
                </a:cubicBezTo>
                <a:lnTo>
                  <a:pt x="0" y="419360"/>
                </a:lnTo>
                <a:close/>
              </a:path>
            </a:pathLst>
          </a:custGeom>
          <a:blipFill dpi="0" rotWithShape="1">
            <a:blip r:embed="rId2"/>
            <a:srcRect/>
            <a:tile tx="0" ty="-514350" sx="100000" sy="100000" flip="none" algn="ctr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2C251AFD-DCE1-423E-B004-2EB90E200B89}"/>
              </a:ext>
            </a:extLst>
          </p:cNvPr>
          <p:cNvSpPr/>
          <p:nvPr userDrawn="1"/>
        </p:nvSpPr>
        <p:spPr>
          <a:xfrm>
            <a:off x="-1" y="3516"/>
            <a:ext cx="12192000" cy="4157568"/>
          </a:xfrm>
          <a:custGeom>
            <a:avLst/>
            <a:gdLst>
              <a:gd name="connsiteX0" fmla="*/ 0 w 12192000"/>
              <a:gd name="connsiteY0" fmla="*/ 0 h 4157568"/>
              <a:gd name="connsiteX1" fmla="*/ 12192000 w 12192000"/>
              <a:gd name="connsiteY1" fmla="*/ 0 h 4157568"/>
              <a:gd name="connsiteX2" fmla="*/ 12192000 w 12192000"/>
              <a:gd name="connsiteY2" fmla="*/ 419367 h 4157568"/>
              <a:gd name="connsiteX3" fmla="*/ 12185476 w 12192000"/>
              <a:gd name="connsiteY3" fmla="*/ 432856 h 4157568"/>
              <a:gd name="connsiteX4" fmla="*/ 6096002 w 12192000"/>
              <a:gd name="connsiteY4" fmla="*/ 4157568 h 4157568"/>
              <a:gd name="connsiteX5" fmla="*/ 6528 w 12192000"/>
              <a:gd name="connsiteY5" fmla="*/ 432856 h 4157568"/>
              <a:gd name="connsiteX6" fmla="*/ 0 w 12192000"/>
              <a:gd name="connsiteY6" fmla="*/ 419360 h 4157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57568">
                <a:moveTo>
                  <a:pt x="0" y="0"/>
                </a:moveTo>
                <a:lnTo>
                  <a:pt x="12192000" y="0"/>
                </a:lnTo>
                <a:lnTo>
                  <a:pt x="12192000" y="419367"/>
                </a:lnTo>
                <a:lnTo>
                  <a:pt x="12185476" y="432856"/>
                </a:lnTo>
                <a:cubicBezTo>
                  <a:pt x="11052861" y="2644133"/>
                  <a:pt x="8751172" y="4157568"/>
                  <a:pt x="6096002" y="4157568"/>
                </a:cubicBezTo>
                <a:cubicBezTo>
                  <a:pt x="3440831" y="4157568"/>
                  <a:pt x="1139143" y="2644133"/>
                  <a:pt x="6528" y="432856"/>
                </a:cubicBezTo>
                <a:lnTo>
                  <a:pt x="0" y="419360"/>
                </a:lnTo>
                <a:close/>
              </a:path>
            </a:pathLst>
          </a:custGeom>
          <a:gradFill flip="none" rotWithShape="1">
            <a:gsLst>
              <a:gs pos="50000">
                <a:srgbClr val="002060">
                  <a:alpha val="70000"/>
                </a:srgbClr>
              </a:gs>
              <a:gs pos="0">
                <a:srgbClr val="002060">
                  <a:alpha val="80000"/>
                </a:srgbClr>
              </a:gs>
              <a:gs pos="100000">
                <a:srgbClr val="002060">
                  <a:alpha val="6000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弧形 32">
            <a:extLst>
              <a:ext uri="{FF2B5EF4-FFF2-40B4-BE49-F238E27FC236}">
                <a16:creationId xmlns:a16="http://schemas.microsoft.com/office/drawing/2014/main" id="{76270DDC-1D3F-41D6-82E2-FE6B86F70428}"/>
              </a:ext>
            </a:extLst>
          </p:cNvPr>
          <p:cNvSpPr/>
          <p:nvPr userDrawn="1"/>
        </p:nvSpPr>
        <p:spPr>
          <a:xfrm>
            <a:off x="-1728788" y="-10291563"/>
            <a:ext cx="15649576" cy="15649576"/>
          </a:xfrm>
          <a:prstGeom prst="arc">
            <a:avLst>
              <a:gd name="adj1" fmla="val 2228558"/>
              <a:gd name="adj2" fmla="val 8649566"/>
            </a:avLst>
          </a:prstGeom>
          <a:noFill/>
          <a:ln w="19050">
            <a:solidFill>
              <a:srgbClr val="00206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398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F91B904E-1B1E-4CA1-AB74-71210DE4EE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95" r="15471" b="44042"/>
          <a:stretch/>
        </p:blipFill>
        <p:spPr>
          <a:xfrm>
            <a:off x="4632000" y="1"/>
            <a:ext cx="7560000" cy="1260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6763D00-E512-4F76-B6C4-64D1722654C4}"/>
              </a:ext>
            </a:extLst>
          </p:cNvPr>
          <p:cNvSpPr/>
          <p:nvPr userDrawn="1"/>
        </p:nvSpPr>
        <p:spPr>
          <a:xfrm>
            <a:off x="0" y="0"/>
            <a:ext cx="12187946" cy="1260000"/>
          </a:xfrm>
          <a:prstGeom prst="rect">
            <a:avLst/>
          </a:prstGeom>
          <a:gradFill flip="none" rotWithShape="1">
            <a:gsLst>
              <a:gs pos="25000">
                <a:srgbClr val="002060">
                  <a:alpha val="80000"/>
                </a:srgbClr>
              </a:gs>
              <a:gs pos="0">
                <a:srgbClr val="002060">
                  <a:alpha val="70000"/>
                </a:srgbClr>
              </a:gs>
              <a:gs pos="50000">
                <a:srgbClr val="002060"/>
              </a:gs>
              <a:gs pos="75000">
                <a:srgbClr val="002060"/>
              </a:gs>
              <a:gs pos="100000">
                <a:srgbClr val="002060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64027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570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985771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977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49" r:id="rId4"/>
    <p:sldLayoutId id="2147483651" r:id="rId5"/>
    <p:sldLayoutId id="2147483652" r:id="rId6"/>
    <p:sldLayoutId id="214748365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5840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3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Creating%20the%20MATLAB%20Logo%20-%20MATLAB%20&amp;%20Simulink%20Example.html" TargetMode="External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057F355-9184-40C8-8865-2CCDA7CEB7FC}"/>
              </a:ext>
            </a:extLst>
          </p:cNvPr>
          <p:cNvSpPr/>
          <p:nvPr/>
        </p:nvSpPr>
        <p:spPr>
          <a:xfrm>
            <a:off x="172720" y="2150922"/>
            <a:ext cx="11856720" cy="419558"/>
          </a:xfrm>
          <a:prstGeom prst="rect">
            <a:avLst/>
          </a:prstGeom>
          <a:solidFill>
            <a:srgbClr val="CC9C5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D8FAF16-9DED-49F5-948E-CD72A0E97903}"/>
              </a:ext>
            </a:extLst>
          </p:cNvPr>
          <p:cNvSpPr txBox="1"/>
          <p:nvPr/>
        </p:nvSpPr>
        <p:spPr>
          <a:xfrm>
            <a:off x="0" y="930273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Lesson 1 Signals </a:t>
            </a:r>
            <a:endParaRPr lang="zh-CN" alt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C79DA8A-4B2F-4AF7-9CA9-635259152DF0}"/>
              </a:ext>
            </a:extLst>
          </p:cNvPr>
          <p:cNvSpPr txBox="1"/>
          <p:nvPr/>
        </p:nvSpPr>
        <p:spPr>
          <a:xfrm>
            <a:off x="7112000" y="2951946"/>
            <a:ext cx="477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任课教师：刘昱朗</a:t>
            </a:r>
            <a:endParaRPr lang="en-US" altLang="zh-CN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Email: yulangliu@hotmail.com</a:t>
            </a:r>
            <a:endParaRPr lang="zh-CN" alt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759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7978B2-0B22-4D4F-9909-854CB9E8EC2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Discretization of Audio Signals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C9CEC7-9FE1-4F4B-8579-D412F0AD9D89}"/>
              </a:ext>
            </a:extLst>
          </p:cNvPr>
          <p:cNvSpPr/>
          <p:nvPr/>
        </p:nvSpPr>
        <p:spPr>
          <a:xfrm>
            <a:off x="670560" y="1420336"/>
            <a:ext cx="1221232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Time discretization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时间离散化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Value (air pressure) discretization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值域离散化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AFBECECE-0C91-4A4B-8A41-623EEE93A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5461" y="2552416"/>
            <a:ext cx="8198448" cy="4203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917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7978B2-0B22-4D4F-9909-854CB9E8EC2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Image Signals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409993E-1665-4479-AF54-72F3C411FFC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1440" y="1376680"/>
                <a:ext cx="11927840" cy="452596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 grayscale image is a </a:t>
                </a:r>
                <a:r>
                  <a:rPr lang="en-US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spatial</a:t>
                </a:r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function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 which is the </a:t>
                </a:r>
                <a:r>
                  <a:rPr lang="en-US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grayscale intensity at pixel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.</a:t>
                </a:r>
              </a:p>
              <a:p>
                <a:pPr algn="just"/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 color image is a spatial function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d>
                      <m:dPr>
                        <m:ctrlPr>
                          <a:rPr lang="en-US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d>
                          <m:dPr>
                            <m:ctrlP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  which is the red, green, and blue intensity at pixel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.</a:t>
                </a: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5409993E-1665-4479-AF54-72F3C411FF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" y="1376680"/>
                <a:ext cx="11927840" cy="4525963"/>
              </a:xfrm>
              <a:prstGeom prst="rect">
                <a:avLst/>
              </a:prstGeom>
              <a:blipFill>
                <a:blip r:embed="rId2"/>
                <a:stretch>
                  <a:fillRect l="-920" t="-2426" r="-10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组合 11">
            <a:extLst>
              <a:ext uri="{FF2B5EF4-FFF2-40B4-BE49-F238E27FC236}">
                <a16:creationId xmlns:a16="http://schemas.microsoft.com/office/drawing/2014/main" id="{C0E75EDA-10F9-4010-AD6C-37C9FAC802FD}"/>
              </a:ext>
            </a:extLst>
          </p:cNvPr>
          <p:cNvGrpSpPr/>
          <p:nvPr/>
        </p:nvGrpSpPr>
        <p:grpSpPr>
          <a:xfrm>
            <a:off x="2448560" y="3186668"/>
            <a:ext cx="6624160" cy="3681492"/>
            <a:chOff x="3850640" y="3146028"/>
            <a:chExt cx="6624160" cy="3681492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94D4061-8A50-4C4E-A2D0-ABB8B526EBD8}"/>
                </a:ext>
              </a:extLst>
            </p:cNvPr>
            <p:cNvSpPr txBox="1"/>
            <p:nvPr/>
          </p:nvSpPr>
          <p:spPr>
            <a:xfrm>
              <a:off x="4958000" y="6458188"/>
              <a:ext cx="4409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The first lady of internet : Lena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9CA7EEF1-B152-4165-92D3-850AA09CE31E}"/>
                </a:ext>
              </a:extLst>
            </p:cNvPr>
            <p:cNvGrpSpPr/>
            <p:nvPr/>
          </p:nvGrpSpPr>
          <p:grpSpPr>
            <a:xfrm>
              <a:off x="3850640" y="3146028"/>
              <a:ext cx="6624160" cy="3312160"/>
              <a:chOff x="4124960" y="3146028"/>
              <a:chExt cx="6624160" cy="3312160"/>
            </a:xfrm>
          </p:grpSpPr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84BD50D9-DA95-4BAC-ADA7-D7379CC44B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24960" y="3146028"/>
                <a:ext cx="3312160" cy="3312160"/>
              </a:xfrm>
              <a:prstGeom prst="rect">
                <a:avLst/>
              </a:prstGeom>
            </p:spPr>
          </p:pic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6578C341-F1B6-41B9-AF52-B5F2A5F61E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37120" y="3146028"/>
                <a:ext cx="3312000" cy="3312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84002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7978B2-0B22-4D4F-9909-854CB9E8EC2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Image Signals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1115381-E35D-4859-B4D2-3FEBA011D1F6}"/>
              </a:ext>
            </a:extLst>
          </p:cNvPr>
          <p:cNvSpPr txBox="1"/>
          <p:nvPr/>
        </p:nvSpPr>
        <p:spPr>
          <a:xfrm>
            <a:off x="9702800" y="2377440"/>
            <a:ext cx="1066800" cy="2011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99FBCB7-C897-4734-BC41-92D74D698562}"/>
              </a:ext>
            </a:extLst>
          </p:cNvPr>
          <p:cNvSpPr/>
          <p:nvPr/>
        </p:nvSpPr>
        <p:spPr>
          <a:xfrm>
            <a:off x="328097" y="5131577"/>
            <a:ext cx="11709400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包含丰富的信息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有低频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光滑的皮肤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),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也有高频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帽子上的羽毛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，很适合来验证各种算法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Lena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图像的由来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6399FA6-CD62-441B-8D3F-6DBE7A8D8D71}"/>
              </a:ext>
            </a:extLst>
          </p:cNvPr>
          <p:cNvGrpSpPr/>
          <p:nvPr/>
        </p:nvGrpSpPr>
        <p:grpSpPr>
          <a:xfrm>
            <a:off x="3447043" y="1296018"/>
            <a:ext cx="4409440" cy="3681332"/>
            <a:chOff x="3355603" y="1317388"/>
            <a:chExt cx="4409440" cy="368133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6C7C802-B5DA-4BC7-8F40-551478C20C9E}"/>
                </a:ext>
              </a:extLst>
            </p:cNvPr>
            <p:cNvSpPr txBox="1"/>
            <p:nvPr/>
          </p:nvSpPr>
          <p:spPr>
            <a:xfrm>
              <a:off x="3355603" y="4629388"/>
              <a:ext cx="4409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The first lady of the Internet : Lena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744EB704-23E3-4777-8335-E23E42D04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04323" y="1317388"/>
              <a:ext cx="3312000" cy="331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500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63F3B-BA30-449B-B55D-8F3DAB387B1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Video Signals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8904E6-E20E-4433-BA79-D480B1CBF1EC}"/>
              </a:ext>
            </a:extLst>
          </p:cNvPr>
          <p:cNvSpPr txBox="1"/>
          <p:nvPr/>
        </p:nvSpPr>
        <p:spPr>
          <a:xfrm>
            <a:off x="1937173" y="6278880"/>
            <a:ext cx="864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bilibili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面粉社长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av47935041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1820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63F3B-BA30-449B-B55D-8F3DAB387B1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Video Signals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8904E6-E20E-4433-BA79-D480B1CBF1EC}"/>
              </a:ext>
            </a:extLst>
          </p:cNvPr>
          <p:cNvSpPr txBox="1"/>
          <p:nvPr/>
        </p:nvSpPr>
        <p:spPr>
          <a:xfrm>
            <a:off x="1937173" y="6535732"/>
            <a:ext cx="864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bilibili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ja-JP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一只度日如年の蛆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av53441881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299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63F3B-BA30-449B-B55D-8F3DAB387B1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Video Signals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12C8D7C8-E283-4D1E-9E2D-DB7C4EA0B15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7200" y="1545115"/>
                <a:ext cx="11236960" cy="452596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 video signal is a temporal function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,</m:t>
                    </m:r>
                  </m:oMath>
                </a14:m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which is the image/frame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12C8D7C8-E283-4D1E-9E2D-DB7C4EA0B1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545115"/>
                <a:ext cx="11236960" cy="4525963"/>
              </a:xfrm>
              <a:prstGeom prst="rect">
                <a:avLst/>
              </a:prstGeom>
              <a:blipFill>
                <a:blip r:embed="rId2"/>
                <a:stretch>
                  <a:fillRect l="-977" t="-2288" r="-10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4">
            <a:extLst>
              <a:ext uri="{FF2B5EF4-FFF2-40B4-BE49-F238E27FC236}">
                <a16:creationId xmlns:a16="http://schemas.microsoft.com/office/drawing/2014/main" id="{64AEB323-FE63-41D1-B7B1-6153AA939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5400" y="2423955"/>
            <a:ext cx="7726680" cy="4060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191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63F3B-BA30-449B-B55D-8F3DAB387B1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Video Signals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AF7F401-6CA9-4927-A573-602ED39ECA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381495"/>
                <a:ext cx="10993120" cy="452596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 video signal is a temporal function </a:t>
                </a:r>
              </a:p>
              <a:p>
                <a:pPr marL="0" indent="0" algn="just">
                  <a:buNone/>
                </a:pPr>
                <a:r>
                  <a:rPr lang="en-US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         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𝒙</m:t>
                    </m:r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</a:rPr>
                      <m:t>=[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</a:rPr>
                      <m:t>]</m:t>
                    </m:r>
                    <m:r>
                      <m:rPr>
                        <m:nor/>
                      </m:rPr>
                      <a: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,</m:t>
                    </m:r>
                  </m:oMath>
                </a14:m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</a:t>
                </a:r>
              </a:p>
              <a:p>
                <a:pPr marL="0" indent="0" algn="just">
                  <a:buNone/>
                </a:pPr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which is the red, green, and blue intensity at pixel </a:t>
                </a:r>
                <a14:m>
                  <m:oMath xmlns:m="http://schemas.openxmlformats.org/officeDocument/2006/math">
                    <m:r>
                      <a:rPr lang="en-US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of the image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EAF7F401-6CA9-4927-A573-602ED39EC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381495"/>
                <a:ext cx="10993120" cy="4525963"/>
              </a:xfrm>
              <a:prstGeom prst="rect">
                <a:avLst/>
              </a:prstGeom>
              <a:blipFill>
                <a:blip r:embed="rId2"/>
                <a:stretch>
                  <a:fillRect l="-1165" t="-2426" r="-11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4">
            <a:extLst>
              <a:ext uri="{FF2B5EF4-FFF2-40B4-BE49-F238E27FC236}">
                <a16:creationId xmlns:a16="http://schemas.microsoft.com/office/drawing/2014/main" id="{F2E5231A-41F1-4113-8485-8AA18AC34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428" y="3321689"/>
            <a:ext cx="4987143" cy="3536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0303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63F3B-BA30-449B-B55D-8F3DAB387B1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Video Signals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9073E-BE42-4D2F-9BDB-19F914D5E5E8}"/>
              </a:ext>
            </a:extLst>
          </p:cNvPr>
          <p:cNvSpPr txBox="1">
            <a:spLocks/>
          </p:cNvSpPr>
          <p:nvPr/>
        </p:nvSpPr>
        <p:spPr>
          <a:xfrm>
            <a:off x="457200" y="1376680"/>
            <a:ext cx="11236960" cy="4525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FPS: Frame Per Second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帧每秒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3A91FF6-B161-4197-AF92-BD8CE8142834}"/>
              </a:ext>
            </a:extLst>
          </p:cNvPr>
          <p:cNvSpPr txBox="1"/>
          <p:nvPr/>
        </p:nvSpPr>
        <p:spPr>
          <a:xfrm>
            <a:off x="3091180" y="1981319"/>
            <a:ext cx="656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Mate30pro: 7680fps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超级慢动作拍摄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4836DCE-2BAE-40DD-B1DD-8CD272230D35}"/>
              </a:ext>
            </a:extLst>
          </p:cNvPr>
          <p:cNvSpPr txBox="1"/>
          <p:nvPr/>
        </p:nvSpPr>
        <p:spPr>
          <a:xfrm>
            <a:off x="1521774" y="6468278"/>
            <a:ext cx="864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bilibili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华为终端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av70558976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416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63F3B-BA30-449B-B55D-8F3DAB387B1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Terms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3A91FF6-B161-4197-AF92-BD8CE8142834}"/>
              </a:ext>
            </a:extLst>
          </p:cNvPr>
          <p:cNvSpPr txBox="1"/>
          <p:nvPr/>
        </p:nvSpPr>
        <p:spPr>
          <a:xfrm>
            <a:off x="3091180" y="1981319"/>
            <a:ext cx="656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Mate30pro: 7680fps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超级慢动作拍摄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9070BA4-775D-41CA-BCC8-5DF222A1998F}"/>
              </a:ext>
            </a:extLst>
          </p:cNvPr>
          <p:cNvSpPr txBox="1">
            <a:spLocks/>
          </p:cNvSpPr>
          <p:nvPr/>
        </p:nvSpPr>
        <p:spPr>
          <a:xfrm>
            <a:off x="546100" y="156464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function  n.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independent variable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自变量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dependent variable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因变量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voltage n.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电压；伏特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spcBef>
                <a:spcPts val="600"/>
              </a:spcBef>
              <a:spcAft>
                <a:spcPts val="60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current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电流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spcBef>
                <a:spcPts val="600"/>
              </a:spcBef>
              <a:spcAft>
                <a:spcPts val="60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resistance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电阻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spcBef>
                <a:spcPts val="600"/>
              </a:spcBef>
              <a:spcAft>
                <a:spcPts val="60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power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功率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spcBef>
                <a:spcPts val="600"/>
              </a:spcBef>
              <a:spcAft>
                <a:spcPts val="60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energy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能量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Picture 2" descr="Image result for y=f(x)">
            <a:extLst>
              <a:ext uri="{FF2B5EF4-FFF2-40B4-BE49-F238E27FC236}">
                <a16:creationId xmlns:a16="http://schemas.microsoft.com/office/drawing/2014/main" id="{DA57C113-DA4E-470F-A54B-13A64ECB3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1798320"/>
            <a:ext cx="1701800" cy="1932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voltage and current">
            <a:extLst>
              <a:ext uri="{FF2B5EF4-FFF2-40B4-BE49-F238E27FC236}">
                <a16:creationId xmlns:a16="http://schemas.microsoft.com/office/drawing/2014/main" id="{15A473AE-37A3-480E-898E-44FABA47E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3752" y="4190683"/>
            <a:ext cx="3863896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13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63F3B-BA30-449B-B55D-8F3DAB387B1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Terms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3A91FF6-B161-4197-AF92-BD8CE8142834}"/>
              </a:ext>
            </a:extLst>
          </p:cNvPr>
          <p:cNvSpPr txBox="1"/>
          <p:nvPr/>
        </p:nvSpPr>
        <p:spPr>
          <a:xfrm>
            <a:off x="3091180" y="1981319"/>
            <a:ext cx="656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Mate30pro: 7680fps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超级慢动作拍摄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79DCBA-4BD1-4876-AC70-CA03AD9BF49D}"/>
              </a:ext>
            </a:extLst>
          </p:cNvPr>
          <p:cNvSpPr txBox="1">
            <a:spLocks/>
          </p:cNvSpPr>
          <p:nvPr/>
        </p:nvSpPr>
        <p:spPr>
          <a:xfrm>
            <a:off x="81280" y="1376680"/>
            <a:ext cx="13289280" cy="4525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electrical 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电气的，电力的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electronic  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电子的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spcBef>
                <a:spcPts val="600"/>
              </a:spcBef>
              <a:spcAft>
                <a:spcPts val="60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electricity  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电力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spcBef>
                <a:spcPts val="600"/>
              </a:spcBef>
              <a:spcAft>
                <a:spcPts val="60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IEEE: </a:t>
            </a: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Institute of Electrical and Electronics Engineers </a:t>
            </a:r>
          </a:p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国际电气电子工程师学会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57AB43D-8D9D-48A5-AC1C-4B54CB9FAF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982" y="3548221"/>
            <a:ext cx="5520436" cy="309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2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B59B67-F493-41BC-B20B-08584203AFB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Outline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078464A-6B6F-4E59-919F-1423BFB176D6}"/>
              </a:ext>
            </a:extLst>
          </p:cNvPr>
          <p:cNvSpPr txBox="1">
            <a:spLocks/>
          </p:cNvSpPr>
          <p:nvPr/>
        </p:nvSpPr>
        <p:spPr>
          <a:xfrm>
            <a:off x="934720" y="1457960"/>
            <a:ext cx="8229600" cy="4525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Technical Contents </a:t>
            </a:r>
          </a:p>
          <a:p>
            <a:pPr lvl="1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Signals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信号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Audio Signals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音频信号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Image Signals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图像信号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Video Signals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视频信号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Technical Terms</a:t>
            </a:r>
          </a:p>
        </p:txBody>
      </p:sp>
    </p:spTree>
    <p:extLst>
      <p:ext uri="{BB962C8B-B14F-4D97-AF65-F5344CB8AC3E}">
        <p14:creationId xmlns:p14="http://schemas.microsoft.com/office/powerpoint/2010/main" val="225769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63F3B-BA30-449B-B55D-8F3DAB387B1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Electrical </a:t>
            </a:r>
            <a:r>
              <a:rPr lang="en-US" altLang="zh-CN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v.s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Electronics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3A91FF6-B161-4197-AF92-BD8CE8142834}"/>
              </a:ext>
            </a:extLst>
          </p:cNvPr>
          <p:cNvSpPr txBox="1"/>
          <p:nvPr/>
        </p:nvSpPr>
        <p:spPr>
          <a:xfrm>
            <a:off x="3091180" y="1981319"/>
            <a:ext cx="656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Mate30pro: 7680fps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超级慢动作拍摄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1E5E89BD-BF89-4D4B-B739-99C4F09C1B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6" b="6172"/>
          <a:stretch/>
        </p:blipFill>
        <p:spPr>
          <a:xfrm>
            <a:off x="124994" y="2866212"/>
            <a:ext cx="5971006" cy="1080000"/>
          </a:xfrm>
          <a:prstGeom prst="rect">
            <a:avLst/>
          </a:prstGeom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16A6C28D-F82A-4F3B-AFD5-0690BAD208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871292"/>
            <a:ext cx="5400000" cy="1080000"/>
          </a:xfrm>
          <a:prstGeom prst="rect">
            <a:avLst/>
          </a:prstGeom>
        </p:spPr>
      </p:pic>
      <p:pic>
        <p:nvPicPr>
          <p:cNvPr id="10" name="Picture 11">
            <a:extLst>
              <a:ext uri="{FF2B5EF4-FFF2-40B4-BE49-F238E27FC236}">
                <a16:creationId xmlns:a16="http://schemas.microsoft.com/office/drawing/2014/main" id="{50E39768-E63F-4CEE-B341-7D78B79E54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750" y="3948752"/>
            <a:ext cx="5365895" cy="1080000"/>
          </a:xfrm>
          <a:prstGeom prst="rect">
            <a:avLst/>
          </a:prstGeom>
        </p:spPr>
      </p:pic>
      <p:pic>
        <p:nvPicPr>
          <p:cNvPr id="11" name="Picture 12">
            <a:extLst>
              <a:ext uri="{FF2B5EF4-FFF2-40B4-BE49-F238E27FC236}">
                <a16:creationId xmlns:a16="http://schemas.microsoft.com/office/drawing/2014/main" id="{428A6901-58E9-45F9-9764-F0FA75416FA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0738"/>
          <a:stretch/>
        </p:blipFill>
        <p:spPr>
          <a:xfrm>
            <a:off x="5598645" y="3948752"/>
            <a:ext cx="6563361" cy="1080000"/>
          </a:xfrm>
          <a:prstGeom prst="rect">
            <a:avLst/>
          </a:prstGeom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44714AE6-04DC-442C-B6D8-2B64FDA4D4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994" y="1786212"/>
            <a:ext cx="5756288" cy="1080000"/>
          </a:xfrm>
          <a:prstGeom prst="rect">
            <a:avLst/>
          </a:prstGeom>
        </p:spPr>
      </p:pic>
      <p:pic>
        <p:nvPicPr>
          <p:cNvPr id="13" name="Picture 14">
            <a:extLst>
              <a:ext uri="{FF2B5EF4-FFF2-40B4-BE49-F238E27FC236}">
                <a16:creationId xmlns:a16="http://schemas.microsoft.com/office/drawing/2014/main" id="{492F1027-23DB-4EA9-919B-AA2534E029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1282" y="1737549"/>
            <a:ext cx="6167711" cy="1080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B748BCC-E51F-4C3E-86CA-DE523C1CDF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15040" y="5028752"/>
            <a:ext cx="3353286" cy="1080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C811239-3804-4B65-8A96-2C6019C20B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4229" y="5028752"/>
            <a:ext cx="4627952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27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3A91FF6-B161-4197-AF92-BD8CE8142834}"/>
              </a:ext>
            </a:extLst>
          </p:cNvPr>
          <p:cNvSpPr txBox="1"/>
          <p:nvPr/>
        </p:nvSpPr>
        <p:spPr>
          <a:xfrm>
            <a:off x="3091180" y="1981319"/>
            <a:ext cx="656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Mate30pro: 7680fps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超级慢动作拍摄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245E8C9-BF7D-48E6-93FF-45E1C69E1FEE}"/>
              </a:ext>
            </a:extLst>
          </p:cNvPr>
          <p:cNvSpPr txBox="1">
            <a:spLocks/>
          </p:cNvSpPr>
          <p:nvPr/>
        </p:nvSpPr>
        <p:spPr>
          <a:xfrm>
            <a:off x="345440" y="1518920"/>
            <a:ext cx="8229600" cy="4525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sample  n.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样本，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vt.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采样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discretize  </a:t>
            </a:r>
            <a:r>
              <a:rPr lang="en-US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vt.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离散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discrete  adj.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离散的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discretization n.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离散化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discrete-time signal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离散时间信号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continuous-time signal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连续时间信号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Picture 2" descr="Image result for sample rate">
            <a:extLst>
              <a:ext uri="{FF2B5EF4-FFF2-40B4-BE49-F238E27FC236}">
                <a16:creationId xmlns:a16="http://schemas.microsoft.com/office/drawing/2014/main" id="{A4A4FFA9-2F5E-4958-838E-7CECA3DBB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196" y="1535378"/>
            <a:ext cx="4505628" cy="37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C6E9835E-C4E4-4E3A-8317-6F1FA9192B7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Terms</a:t>
            </a:r>
          </a:p>
        </p:txBody>
      </p:sp>
    </p:spTree>
    <p:extLst>
      <p:ext uri="{BB962C8B-B14F-4D97-AF65-F5344CB8AC3E}">
        <p14:creationId xmlns:p14="http://schemas.microsoft.com/office/powerpoint/2010/main" val="388421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3A91FF6-B161-4197-AF92-BD8CE8142834}"/>
              </a:ext>
            </a:extLst>
          </p:cNvPr>
          <p:cNvSpPr txBox="1"/>
          <p:nvPr/>
        </p:nvSpPr>
        <p:spPr>
          <a:xfrm>
            <a:off x="3091180" y="1981319"/>
            <a:ext cx="656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Mate30pro: 7680fps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超级慢动作拍摄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C6E9835E-C4E4-4E3A-8317-6F1FA9192B7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Terms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61B27A3-CBCD-48F2-AA9B-2CF8EE1FFE25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magnitude 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幅度，振幅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spcBef>
                <a:spcPts val="1200"/>
              </a:spcBef>
              <a:spcAft>
                <a:spcPts val="1200"/>
              </a:spcAft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phase  n.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相位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59EA60-FDCF-40B0-BAF2-B244D5E66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54771"/>
            <a:ext cx="11968992" cy="323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335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6F7C3A9-7140-4F1B-8FF1-A6C7A817EB06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lectromagnetic wave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电磁波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acoustic wave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声波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vertical axis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纵轴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horizontal axis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横轴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origin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原点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 descr="Image result for electromagnetic wave and acoustic wave">
            <a:extLst>
              <a:ext uri="{FF2B5EF4-FFF2-40B4-BE49-F238E27FC236}">
                <a16:creationId xmlns:a16="http://schemas.microsoft.com/office/drawing/2014/main" id="{F1175919-3772-48A2-8A10-63155175B19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800" y="1363186"/>
            <a:ext cx="4320000" cy="317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Image result for vertical axis and horizontal axis">
            <a:extLst>
              <a:ext uri="{FF2B5EF4-FFF2-40B4-BE49-F238E27FC236}">
                <a16:creationId xmlns:a16="http://schemas.microsoft.com/office/drawing/2014/main" id="{36896325-3ED0-4A20-A769-2610C6E8C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800" y="4548379"/>
            <a:ext cx="4320000" cy="211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31A383E-884A-422D-868F-73689B70A66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Terms</a:t>
            </a:r>
          </a:p>
        </p:txBody>
      </p:sp>
    </p:spTree>
    <p:extLst>
      <p:ext uri="{BB962C8B-B14F-4D97-AF65-F5344CB8AC3E}">
        <p14:creationId xmlns:p14="http://schemas.microsoft.com/office/powerpoint/2010/main" val="157960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9A5F9A-7806-42F9-82BE-E51D832152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Contents: Signals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98E31F8-9C69-477F-BFC9-EA7DE15B0D01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11353800" cy="4525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What is a signal?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 signal is defined as any </a:t>
            </a:r>
            <a:r>
              <a:rPr 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function</a:t>
            </a: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that carries </a:t>
            </a:r>
            <a:r>
              <a:rPr 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information</a:t>
            </a: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3574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9A5F9A-7806-42F9-82BE-E51D832152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Contents: Signals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55BAF12-3B60-4E87-A02C-E41BFA1B5F5F}"/>
              </a:ext>
            </a:extLst>
          </p:cNvPr>
          <p:cNvSpPr txBox="1">
            <a:spLocks/>
          </p:cNvSpPr>
          <p:nvPr/>
        </p:nvSpPr>
        <p:spPr>
          <a:xfrm>
            <a:off x="345440" y="1341120"/>
            <a:ext cx="11135360" cy="5760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Example 1: Shanghai Stock Exchange (SSE) Composite Index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CFD5630-CF26-44C8-AF00-528044401F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0" t="3051" r="2141" b="2657"/>
          <a:stretch/>
        </p:blipFill>
        <p:spPr>
          <a:xfrm>
            <a:off x="2489200" y="1808481"/>
            <a:ext cx="6915759" cy="50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1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37669AD3-E642-4D81-9B4A-E24511296A7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Contents: Signals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9A963F-E5B5-41B0-A6CC-C7C517210C43}"/>
              </a:ext>
            </a:extLst>
          </p:cNvPr>
          <p:cNvSpPr txBox="1">
            <a:spLocks/>
          </p:cNvSpPr>
          <p:nvPr/>
        </p:nvSpPr>
        <p:spPr>
          <a:xfrm>
            <a:off x="345440" y="1477754"/>
            <a:ext cx="11135360" cy="5760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Example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H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ow does Radar implement ranging ? 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31B60DA-E9FB-4822-B011-C946E7D71632}"/>
              </a:ext>
            </a:extLst>
          </p:cNvPr>
          <p:cNvGrpSpPr/>
          <p:nvPr/>
        </p:nvGrpSpPr>
        <p:grpSpPr>
          <a:xfrm>
            <a:off x="1562531" y="2031474"/>
            <a:ext cx="9300880" cy="2472455"/>
            <a:chOff x="1016000" y="2315259"/>
            <a:chExt cx="9300880" cy="247245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28EEC5FF-3216-464A-988A-019ABDF15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64880" y="2315259"/>
              <a:ext cx="6552000" cy="2472455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4A9FF07-EE87-458D-8981-152926C2C4BE}"/>
                </a:ext>
              </a:extLst>
            </p:cNvPr>
            <p:cNvSpPr txBox="1"/>
            <p:nvPr/>
          </p:nvSpPr>
          <p:spPr>
            <a:xfrm>
              <a:off x="1016000" y="2992753"/>
              <a:ext cx="3831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Transmitting Signal 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9DF0EAC-5F18-409E-A468-0E3E3101AC6C}"/>
                </a:ext>
              </a:extLst>
            </p:cNvPr>
            <p:cNvSpPr txBox="1"/>
            <p:nvPr/>
          </p:nvSpPr>
          <p:spPr>
            <a:xfrm>
              <a:off x="1016000" y="3901312"/>
              <a:ext cx="3831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Receiving Signal 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3A36303-2E2B-4BA4-AB03-5C98A4B4766C}"/>
              </a:ext>
            </a:extLst>
          </p:cNvPr>
          <p:cNvGrpSpPr/>
          <p:nvPr/>
        </p:nvGrpSpPr>
        <p:grpSpPr>
          <a:xfrm>
            <a:off x="1839310" y="4952260"/>
            <a:ext cx="8397766" cy="1479441"/>
            <a:chOff x="1481959" y="4941750"/>
            <a:chExt cx="8397766" cy="1479441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A956DC00-1874-4FBE-AA15-E7A39E5F2A4E}"/>
                </a:ext>
              </a:extLst>
            </p:cNvPr>
            <p:cNvGrpSpPr/>
            <p:nvPr/>
          </p:nvGrpSpPr>
          <p:grpSpPr>
            <a:xfrm>
              <a:off x="2356360" y="5233400"/>
              <a:ext cx="6648965" cy="896143"/>
              <a:chOff x="2417412" y="5233400"/>
              <a:chExt cx="6648965" cy="89614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3" name="文本框 12">
                    <a:extLst>
                      <a:ext uri="{FF2B5EF4-FFF2-40B4-BE49-F238E27FC236}">
                        <a16:creationId xmlns:a16="http://schemas.microsoft.com/office/drawing/2014/main" id="{9C8F8FFA-4BA7-4C9D-8714-28584C3568E1}"/>
                      </a:ext>
                    </a:extLst>
                  </p:cNvPr>
                  <p:cNvSpPr txBox="1"/>
                  <p:nvPr/>
                </p:nvSpPr>
                <p:spPr>
                  <a:xfrm>
                    <a:off x="2417412" y="5290339"/>
                    <a:ext cx="1304460" cy="78226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sz="280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sSub>
                                <m:sSubPr>
                                  <m:ctrlPr>
                                    <a:rPr lang="en-US" altLang="zh-CN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oMath>
                      </m:oMathPara>
                    </a14:m>
                    <a:endParaRPr lang="zh-CN" altLang="en-US" sz="2800" dirty="0"/>
                  </a:p>
                </p:txBody>
              </p:sp>
            </mc:Choice>
            <mc:Fallback xmlns="">
              <p:sp>
                <p:nvSpPr>
                  <p:cNvPr id="13" name="文本框 12">
                    <a:extLst>
                      <a:ext uri="{FF2B5EF4-FFF2-40B4-BE49-F238E27FC236}">
                        <a16:creationId xmlns:a16="http://schemas.microsoft.com/office/drawing/2014/main" id="{9C8F8FFA-4BA7-4C9D-8714-28584C3568E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417412" y="5290339"/>
                    <a:ext cx="1304460" cy="782265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" name="矩形 13">
                    <a:extLst>
                      <a:ext uri="{FF2B5EF4-FFF2-40B4-BE49-F238E27FC236}">
                        <a16:creationId xmlns:a16="http://schemas.microsoft.com/office/drawing/2014/main" id="{DCE2D468-2C29-495B-AFA1-B8DF42D0E4CF}"/>
                      </a:ext>
                    </a:extLst>
                  </p:cNvPr>
                  <p:cNvSpPr/>
                  <p:nvPr/>
                </p:nvSpPr>
                <p:spPr>
                  <a:xfrm>
                    <a:off x="4380592" y="5264690"/>
                    <a:ext cx="1891480" cy="83356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en-US" altLang="zh-CN" sz="2800" b="0" i="1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800" b="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zh-CN" altLang="en-US" sz="2800" b="0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num>
                            <m:den>
                              <m:r>
                                <a:rPr lang="en-US" altLang="zh-CN" sz="2800" b="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oMath>
                      </m:oMathPara>
                    </a14:m>
                    <a:endParaRPr lang="zh-CN" altLang="en-US" sz="2800" dirty="0"/>
                  </a:p>
                </p:txBody>
              </p:sp>
            </mc:Choice>
            <mc:Fallback xmlns="">
              <p:sp>
                <p:nvSpPr>
                  <p:cNvPr id="14" name="矩形 13">
                    <a:extLst>
                      <a:ext uri="{FF2B5EF4-FFF2-40B4-BE49-F238E27FC236}">
                        <a16:creationId xmlns:a16="http://schemas.microsoft.com/office/drawing/2014/main" id="{DCE2D468-2C29-495B-AFA1-B8DF42D0E4C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380592" y="5264690"/>
                    <a:ext cx="1891480" cy="83356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矩形 14">
                    <a:extLst>
                      <a:ext uri="{FF2B5EF4-FFF2-40B4-BE49-F238E27FC236}">
                        <a16:creationId xmlns:a16="http://schemas.microsoft.com/office/drawing/2014/main" id="{5B064AEB-67AF-4C9D-A3E2-DC5BDAA2A175}"/>
                      </a:ext>
                    </a:extLst>
                  </p:cNvPr>
                  <p:cNvSpPr/>
                  <p:nvPr/>
                </p:nvSpPr>
                <p:spPr>
                  <a:xfrm>
                    <a:off x="6930792" y="5233400"/>
                    <a:ext cx="2135585" cy="896143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altLang="zh-CN" sz="2800" b="0" i="1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zh-CN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2800" b="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sSub>
                                <m:sSubPr>
                                  <m:ctrlPr>
                                    <a:rPr lang="en-US" altLang="zh-CN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altLang="zh-CN" sz="2800" b="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altLang="zh-CN" sz="2800" b="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oMath>
                      </m:oMathPara>
                    </a14:m>
                    <a:endParaRPr lang="zh-CN" altLang="en-US" sz="2800" dirty="0"/>
                  </a:p>
                </p:txBody>
              </p:sp>
            </mc:Choice>
            <mc:Fallback xmlns="">
              <p:sp>
                <p:nvSpPr>
                  <p:cNvPr id="15" name="矩形 14">
                    <a:extLst>
                      <a:ext uri="{FF2B5EF4-FFF2-40B4-BE49-F238E27FC236}">
                        <a16:creationId xmlns:a16="http://schemas.microsoft.com/office/drawing/2014/main" id="{5B064AEB-67AF-4C9D-A3E2-DC5BDAA2A17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930792" y="5233400"/>
                    <a:ext cx="2135585" cy="896143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DFBC060F-0405-4E69-9C18-FC5B95D7CEDA}"/>
                </a:ext>
              </a:extLst>
            </p:cNvPr>
            <p:cNvSpPr/>
            <p:nvPr/>
          </p:nvSpPr>
          <p:spPr>
            <a:xfrm>
              <a:off x="1481959" y="4941750"/>
              <a:ext cx="8397766" cy="1479441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469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37669AD3-E642-4D81-9B4A-E24511296A7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Contents: Signals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9A963F-E5B5-41B0-A6CC-C7C517210C43}"/>
              </a:ext>
            </a:extLst>
          </p:cNvPr>
          <p:cNvSpPr txBox="1">
            <a:spLocks/>
          </p:cNvSpPr>
          <p:nvPr/>
        </p:nvSpPr>
        <p:spPr>
          <a:xfrm>
            <a:off x="345440" y="1477754"/>
            <a:ext cx="11135360" cy="5760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Example 3: Image Signal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6FB24E9-C799-46FA-A0B9-547DE1160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1350" y="1955520"/>
            <a:ext cx="5463540" cy="409765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11DD785-D988-405A-9E1E-8BF34DB7C99A}"/>
              </a:ext>
            </a:extLst>
          </p:cNvPr>
          <p:cNvSpPr txBox="1"/>
          <p:nvPr/>
        </p:nvSpPr>
        <p:spPr>
          <a:xfrm>
            <a:off x="1579880" y="6124766"/>
            <a:ext cx="8666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Creating the MATLAB Logo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806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0C5A00B-D9AB-499F-894C-D2E7F30F1160}"/>
              </a:ext>
            </a:extLst>
          </p:cNvPr>
          <p:cNvSpPr txBox="1">
            <a:spLocks/>
          </p:cNvSpPr>
          <p:nvPr/>
        </p:nvSpPr>
        <p:spPr>
          <a:xfrm>
            <a:off x="457199" y="1600200"/>
            <a:ext cx="11275765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A signal is defined as any </a:t>
            </a:r>
            <a:r>
              <a:rPr 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function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that carries </a:t>
            </a:r>
            <a:r>
              <a:rPr 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information</a:t>
            </a: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90E21360-2B69-4133-9E06-9C57A0EA2A7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Technical Contents: Signals</a:t>
            </a:r>
          </a:p>
        </p:txBody>
      </p:sp>
    </p:spTree>
    <p:extLst>
      <p:ext uri="{BB962C8B-B14F-4D97-AF65-F5344CB8AC3E}">
        <p14:creationId xmlns:p14="http://schemas.microsoft.com/office/powerpoint/2010/main" val="115766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4CD064-BC34-4A18-9485-2DE6E6B9B54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Audio Signals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72F985B-FCC6-4BC8-9185-449135B8F2B0}"/>
              </a:ext>
            </a:extLst>
          </p:cNvPr>
          <p:cNvSpPr txBox="1"/>
          <p:nvPr/>
        </p:nvSpPr>
        <p:spPr>
          <a:xfrm>
            <a:off x="883920" y="6512560"/>
            <a:ext cx="10942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视频</a:t>
            </a:r>
            <a:r>
              <a:rPr lang="en-US" altLang="zh-CN" dirty="0"/>
              <a:t>:  https://www.youtube.com/user/Sebasvandenbrink</a:t>
            </a:r>
            <a:r>
              <a:rPr lang="zh-CN" altLang="en-US" dirty="0"/>
              <a:t>   翻译</a:t>
            </a:r>
            <a:r>
              <a:rPr lang="en-US" altLang="zh-CN" dirty="0"/>
              <a:t>:  bilibili@JonIrenicus11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2628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7978B2-0B22-4D4F-9909-854CB9E8EC2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353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Audio Signals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5E818C4-6CE0-461D-AE22-8C04ED1996D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7199" y="1376681"/>
                <a:ext cx="11463051" cy="960119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 audio signal is a temporal function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 which represents the air pressure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5E818C4-6CE0-461D-AE22-8C04ED1996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99" y="1376681"/>
                <a:ext cx="11463051" cy="960119"/>
              </a:xfrm>
              <a:prstGeom prst="rect">
                <a:avLst/>
              </a:prstGeom>
              <a:blipFill>
                <a:blip r:embed="rId2"/>
                <a:stretch>
                  <a:fillRect l="-957" t="-11465" r="-1117" b="-76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4">
            <a:extLst>
              <a:ext uri="{FF2B5EF4-FFF2-40B4-BE49-F238E27FC236}">
                <a16:creationId xmlns:a16="http://schemas.microsoft.com/office/drawing/2014/main" id="{93757E37-7340-47EC-9837-68121B171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925" y="2326639"/>
            <a:ext cx="8156229" cy="41650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617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2387</TotalTime>
  <Words>564</Words>
  <Application>Microsoft Office PowerPoint</Application>
  <PresentationFormat>宽屏</PresentationFormat>
  <Paragraphs>96</Paragraphs>
  <Slides>23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6" baseType="lpstr">
      <vt:lpstr>等线</vt:lpstr>
      <vt:lpstr>黑体</vt:lpstr>
      <vt:lpstr>微软雅黑</vt:lpstr>
      <vt:lpstr>Arial</vt:lpstr>
      <vt:lpstr>Calibri</vt:lpstr>
      <vt:lpstr>Cambria Math</vt:lpstr>
      <vt:lpstr>Century Gothic</vt:lpstr>
      <vt:lpstr>Segoe UI</vt:lpstr>
      <vt:lpstr>Segoe UI Light</vt:lpstr>
      <vt:lpstr>Times New Roman</vt:lpstr>
      <vt:lpstr>Wingdings</vt:lpstr>
      <vt:lpstr>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Liu Yulang</cp:lastModifiedBy>
  <cp:revision>362</cp:revision>
  <dcterms:created xsi:type="dcterms:W3CDTF">2019-03-27T07:16:23Z</dcterms:created>
  <dcterms:modified xsi:type="dcterms:W3CDTF">2019-11-04T12:07:46Z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2019-04-12T10:11:56.7320120Z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fcee90d4-c24c-4b20-9bba-57853b7e4a6e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